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143" r:id="rId3"/>
    <p:sldId id="1139" r:id="rId4"/>
    <p:sldId id="1158" r:id="rId5"/>
    <p:sldId id="1159" r:id="rId6"/>
    <p:sldId id="1140" r:id="rId7"/>
    <p:sldId id="1160" r:id="rId8"/>
    <p:sldId id="1141" r:id="rId9"/>
    <p:sldId id="1156" r:id="rId10"/>
    <p:sldId id="1142" r:id="rId11"/>
    <p:sldId id="1145" r:id="rId12"/>
    <p:sldId id="1146" r:id="rId13"/>
    <p:sldId id="1152" r:id="rId14"/>
    <p:sldId id="1161" r:id="rId15"/>
    <p:sldId id="1150" r:id="rId16"/>
    <p:sldId id="1151" r:id="rId17"/>
    <p:sldId id="1157"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A0C83C"/>
    <a:srgbClr val="FF0000"/>
    <a:srgbClr val="8DC369"/>
    <a:srgbClr val="009900"/>
    <a:srgbClr val="62812B"/>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82541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第七单元  两次世界大战</a:t>
            </a:r>
            <a:r>
              <a:rPr lang="zh-CN" altLang="en-US" sz="36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、十月革命</a:t>
            </a: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与国际秩序的演变</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16</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亚非拉</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民族民主运动的高涨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8812"/>
            <a:ext cx="11485848" cy="1684244"/>
          </a:xfrm>
          <a:solidFill>
            <a:srgbClr val="E3F2E7"/>
          </a:solidFill>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卡德纳斯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改革具有反帝反封建的进步性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有力地促进了墨西哥社会经济的发展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使劳动人民的状况得到了改善。它是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年墨西哥资产阶级革命以来最激进的一次经济和政治改革运动。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特别提醒.eps" descr="id:2147492676;FounderCES"/>
          <p:cNvPicPr/>
          <p:nvPr/>
        </p:nvPicPr>
        <p:blipFill>
          <a:blip r:embed="rId2"/>
          <a:stretch>
            <a:fillRect/>
          </a:stretch>
        </p:blipFill>
        <p:spPr>
          <a:xfrm>
            <a:off x="515906" y="2367397"/>
            <a:ext cx="1676400" cy="36703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次世界大战之间的民族</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民主运动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统一性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：共同反对殖民统治，争取民族独立和实现民族国家的现代化。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多样性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社会经济发展水平和历史文化传统的差异，民族民主运动形成了不同的类型和发展道路。类型包括武装斗争、非暴力不合作、民主改革等；领导力量包括无产阶级、资产阶级、封建统治者等；民族主义思想包括新三民主义、甘地主义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7" name="疑难点.eps" descr="id:2147492690;FounderCES"/>
          <p:cNvPicPr/>
          <p:nvPr/>
        </p:nvPicPr>
        <p:blipFill>
          <a:blip r:embed="rId3"/>
          <a:stretch>
            <a:fillRect/>
          </a:stretch>
        </p:blipFill>
        <p:spPr>
          <a:xfrm>
            <a:off x="478582" y="1624434"/>
            <a:ext cx="1124585" cy="36703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时代性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：第一次世界大战后初期的民族解放运动深受第一次世界大战和十月革命的影响，以争取民族独立和建立民主政权为主；第二次世界大战全面爆发前夕的民族民主运动，被更多地赋予反法西斯的内容。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广泛性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：第一次世界大战后的民族解放运动从孤立、分散、自发的斗争，走向普遍、集中、自觉的斗争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dist" hangingPunct="0">
              <a:spcAft>
                <a:spcPts val="0"/>
              </a:spcAft>
              <a:tabLst>
                <a:tab pos="63055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河北邯郸期末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）尼赫鲁曾说，甘地第一次踏进国民大会党组织，就立刻把国民大会党的党章完全改变了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现在农民大量涌进来了，国民大会党开始像一个掺杂有强大的中产阶级成分的庞大农民组织，产业工人也进来了。这表明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甘</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坚持非暴力不合作策略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提升了国大党的群众性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激发了印度的民族意识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冲击了英国的殖民统治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0102;FounderCES"/>
          <p:cNvPicPr/>
          <p:nvPr/>
        </p:nvPicPr>
        <p:blipFill>
          <a:blip r:embed="rId2"/>
          <a:stretch>
            <a:fillRect/>
          </a:stretch>
        </p:blipFill>
        <p:spPr>
          <a:xfrm>
            <a:off x="478582" y="5358597"/>
            <a:ext cx="807720" cy="287655"/>
          </a:xfrm>
          <a:prstGeom prst="rect">
            <a:avLst/>
          </a:prstGeom>
        </p:spPr>
      </p:pic>
      <p:pic>
        <p:nvPicPr>
          <p:cNvPr id="8" name="24典例.eps" descr="id:2147492697;FounderCES"/>
          <p:cNvPicPr/>
          <p:nvPr/>
        </p:nvPicPr>
        <p:blipFill>
          <a:blip r:embed="rId3"/>
          <a:stretch>
            <a:fillRect/>
          </a:stretch>
        </p:blipFill>
        <p:spPr>
          <a:xfrm>
            <a:off x="479681" y="889580"/>
            <a:ext cx="889635" cy="359410"/>
          </a:xfrm>
          <a:prstGeom prst="rect">
            <a:avLst/>
          </a:prstGeom>
        </p:spPr>
      </p:pic>
      <p:sp>
        <p:nvSpPr>
          <p:cNvPr id="9" name="矩形 8"/>
          <p:cNvSpPr/>
          <p:nvPr/>
        </p:nvSpPr>
        <p:spPr>
          <a:xfrm>
            <a:off x="1435758" y="5271591"/>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农民大量涌进来</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庞大农民组织</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产业工人也进来了</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可知，大批农民和工人加入国大党，国大党在民众当中威信逐步提高，这便提升了国大党的群众性，</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正确；非暴力不合作是斗争手段，材料强调组织形态变化（农民、工人涌入），排除</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；民族意识在</a:t>
            </a:r>
            <a:r>
              <a:rPr lang="en-US" altLang="zh-CN" b="1" dirty="0">
                <a:solidFill>
                  <a:srgbClr val="000000"/>
                </a:solidFill>
                <a:latin typeface="Times New Roman" panose="02020603050405020304" pitchFamily="18" charset="0"/>
                <a:ea typeface="宋体" panose="02010600030101010101" pitchFamily="2" charset="-122"/>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世纪末已由提拉克等先驱唤醒，且材料现象直接指向组织群众性，而非意识本身，排除</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；殖民统治受冲击是群众性运动的后续效果，排除</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1722847"/>
            <a:ext cx="807720" cy="287655"/>
          </a:xfrm>
          <a:prstGeom prst="rect">
            <a:avLst/>
          </a:prstGeom>
        </p:spPr>
      </p:pic>
    </p:spTree>
    <p:extLst>
      <p:ext uri="{BB962C8B-B14F-4D97-AF65-F5344CB8AC3E}">
        <p14:creationId xmlns:p14="http://schemas.microsoft.com/office/powerpoint/2010/main" val="40003427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理解甘地的思想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西方工业文明带来的不仅仅是人类道德的堕落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而且也毁灭了整个印度传统社会的经济秩序</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对西方工业文明的憎恶使甘地认为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独立后的印度绝不能建立以工业文明为模式的西方式社会。他理想中的社会是建立在印度文明</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由手纺车、犁和印度哲学构成的基础之上的真理和非暴力社会。</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要着重恢复传统的农业和手工业相结合的自然经济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其中心是手工纺织和印度村社</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对于当代发达的工业社会而言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甘地的思想也无疑是一服适当的解毒剂。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摘编自何新华《评甘地的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反工业主义思想》</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印度独立运动领导人、国大党领袖甘地在祈祷会上被刺杀。甘地死后一直受到广泛的评论。丘吉尔曾说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见到甘地先生</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令人作呕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他曾是一个妨害治安的天普中学出来的律师。现在在东方作出苦行僧的样子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半裸地在总督府前游行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却出名了。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与此相反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爱因斯坦这样评论甘地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不是通过暴力达到我们的目的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而是不同你认为邪恶的势力结盟。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印</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克里帕拉尼《甘地传》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1863408"/>
            <a:ext cx="11485848" cy="474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一主要反映了甘地的经济思想，根据史料一</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独立后的印度绝不能建立以工业文明为模式的西方式社会</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理想中的社会是建立在印度文明——由手纺车、犁和印度哲学构成</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要着重恢复传统的农业和手工业相结合的自然经济</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可知，甘地认为印度不能以西方工业文明为发展模式，要建立与印度文明相适应的经济秩序，重建农业和手工业相结合的自然经济。史料二体现了丘吉尔站在英国殖民者立场上，反对印度独立，反对印度人民</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非暴力抵抗</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和与英国殖民者</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不合作</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的态度，故而贬低甘地；爱因斯坦倡导反战和平，高度赞赏甘地的非暴力不合作运动，它增强了印度人民的民族自尊心和自信心，鼓舞了世界和平民主的力量。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311408"/>
            <a:ext cx="957308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通过史料，了解甘地思想的内涵以及评价。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764704"/>
            <a:ext cx="9573088" cy="609398"/>
          </a:xfrm>
        </p:spPr>
        <p:txBody>
          <a:bodyPr/>
          <a:lstStyle/>
          <a:p>
            <a:pPr hangingPunct="0">
              <a:lnSpc>
                <a:spcPct val="140000"/>
              </a:lnSpc>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唯物史观、历史解释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884578"/>
            <a:ext cx="1186180" cy="359410"/>
          </a:xfrm>
          <a:prstGeom prst="rect">
            <a:avLst/>
          </a:prstGeom>
        </p:spPr>
      </p:pic>
      <p:pic>
        <p:nvPicPr>
          <p:cNvPr id="5" name="选材意图.eps" descr="id:2147490172;FounderCES"/>
          <p:cNvPicPr/>
          <p:nvPr/>
        </p:nvPicPr>
        <p:blipFill>
          <a:blip r:embed="rId3"/>
          <a:stretch>
            <a:fillRect/>
          </a:stretch>
        </p:blipFill>
        <p:spPr>
          <a:xfrm>
            <a:off x="1087434" y="1418284"/>
            <a:ext cx="1186180" cy="359410"/>
          </a:xfrm>
          <a:prstGeom prst="rect">
            <a:avLst/>
          </a:prstGeom>
        </p:spPr>
      </p:pic>
      <p:pic>
        <p:nvPicPr>
          <p:cNvPr id="7" name="史料解读.eps" descr="id:2147490179;FounderCES"/>
          <p:cNvPicPr/>
          <p:nvPr/>
        </p:nvPicPr>
        <p:blipFill>
          <a:blip r:embed="rId4"/>
          <a:stretch>
            <a:fillRect/>
          </a:stretch>
        </p:blipFill>
        <p:spPr>
          <a:xfrm>
            <a:off x="1080570" y="2007424"/>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民族民主运动的新高潮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十月革命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的胜利，削弱了帝国主义势力。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东亚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）第一次国共合作实现，北伐战争中，中国收回了汉口、</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九江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的英租界，沉重打击了帝国主义的侵华势力。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）蒋介石背叛革命后，中国共产党继续领导中国人民进行反帝反封建斗争。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东南亚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）印度尼西亚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年，印尼共产党领导了第一次反对荷兰殖民统治的武装起义。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苏加诺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等人成立印尼民族党，采取与殖民当局不合作政策，争取民族独立。民族资产阶级开始掌握独立运动的领导权。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）越南：掀起反抗法国殖民统治的斗争。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西亚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：伊拉克、叙利亚和黎巴嫩等地爆发了反对英法占领的斗争。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南亚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：甘地和印度国大党领导</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非暴力不合作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）指导思想：甘地提出以爱、真理和非暴力争取印度自治和独立的思想，以及通过动员群众、运用非暴力不合作策略与英印当局进行斗争的思想。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576248"/>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）斗争阶段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6688586"/>
              </p:ext>
            </p:extLst>
          </p:nvPr>
        </p:nvGraphicFramePr>
        <p:xfrm>
          <a:off x="343712" y="1916832"/>
          <a:ext cx="11502991" cy="2743200"/>
        </p:xfrm>
        <a:graphic>
          <a:graphicData uri="http://schemas.openxmlformats.org/drawingml/2006/table">
            <a:tbl>
              <a:tblPr firstRow="1" firstCol="1" bandRow="1"/>
              <a:tblGrid>
                <a:gridCol w="1359006"/>
                <a:gridCol w="2016224"/>
                <a:gridCol w="8127761"/>
              </a:tblGrid>
              <a:tr h="0">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第一阶段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1920</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放弃英国人授予的爵位、封号和名誉职位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罢课、离职、抵制法院和立法机关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恢复手工纺织和不买英国布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抗税等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第二阶段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1930</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食盐进军</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第三阶段</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1940</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甘地发动了要求英国立即撤离的</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退出印度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4" name="内容占位符 1"/>
          <p:cNvSpPr txBox="1">
            <a:spLocks/>
          </p:cNvSpPr>
          <p:nvPr/>
        </p:nvSpPr>
        <p:spPr bwMode="auto">
          <a:xfrm>
            <a:off x="362559" y="46529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）结果：英印当局逮捕了甘地和国大党重要领导人，非暴力不合作运动陷入低谷。</a:t>
            </a:r>
            <a:endParaRPr lang="zh-CN" altLang="en-US" dirty="0"/>
          </a:p>
        </p:txBody>
      </p:sp>
    </p:spTree>
    <p:extLst>
      <p:ext uri="{BB962C8B-B14F-4D97-AF65-F5344CB8AC3E}">
        <p14:creationId xmlns:p14="http://schemas.microsoft.com/office/powerpoint/2010/main" val="3415496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50738"/>
            <a:ext cx="11485848" cy="1754326"/>
          </a:xfrm>
          <a:solidFill>
            <a:srgbClr val="E3F2E7"/>
          </a:solidFill>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非暴力</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不合作运动推动了印度民族解放运动的发展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取得一定的效果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但是并没有实现印度的民族独立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而且在</a:t>
            </a:r>
            <a:r>
              <a:rPr lang="en-US" altLang="zh-CN" b="1" dirty="0">
                <a:solidFill>
                  <a:srgbClr val="000000"/>
                </a:solidFill>
                <a:latin typeface="Times New Roman" panose="02020603050405020304" pitchFamily="18" charset="0"/>
                <a:ea typeface="宋体" panose="02010600030101010101" pitchFamily="2" charset="-122"/>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rPr>
              <a:t>40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非暴力不合作运动陷入低谷。</a:t>
            </a:r>
            <a:endParaRPr lang="zh-CN" altLang="en-US" dirty="0"/>
          </a:p>
        </p:txBody>
      </p:sp>
      <p:pic>
        <p:nvPicPr>
          <p:cNvPr id="3" name="24特别提醒.eps" descr="id:2147492632;FounderCES"/>
          <p:cNvPicPr/>
          <p:nvPr/>
        </p:nvPicPr>
        <p:blipFill>
          <a:blip r:embed="rId2"/>
          <a:stretch>
            <a:fillRect/>
          </a:stretch>
        </p:blipFill>
        <p:spPr>
          <a:xfrm>
            <a:off x="550590" y="2413338"/>
            <a:ext cx="1641475" cy="359410"/>
          </a:xfrm>
          <a:prstGeom prst="rect">
            <a:avLst/>
          </a:prstGeom>
        </p:spPr>
      </p:pic>
    </p:spTree>
    <p:extLst>
      <p:ext uri="{BB962C8B-B14F-4D97-AF65-F5344CB8AC3E}">
        <p14:creationId xmlns:p14="http://schemas.microsoft.com/office/powerpoint/2010/main" val="2609462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非洲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独立意识的觉醒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612138773"/>
              </p:ext>
            </p:extLst>
          </p:nvPr>
        </p:nvGraphicFramePr>
        <p:xfrm>
          <a:off x="406573" y="1440022"/>
          <a:ext cx="11377265" cy="4536506"/>
        </p:xfrm>
        <a:graphic>
          <a:graphicData uri="http://schemas.openxmlformats.org/drawingml/2006/table">
            <a:tbl>
              <a:tblPr firstRow="1" firstCol="1" bandRow="1"/>
              <a:tblGrid>
                <a:gridCol w="1224137"/>
                <a:gridCol w="1152128"/>
                <a:gridCol w="3456384"/>
                <a:gridCol w="5544616"/>
              </a:tblGrid>
              <a:tr h="85396">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领导人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斗争概况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793306">
                <a:tc row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以扎格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鲁尔为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首的华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夫脱党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华夫脱运动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英国承认埃及为独立主权国家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但英国保留了在埃及驻军、控制苏伊士运河、领事裁判权等特权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378" marR="103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6187">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护宪运动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未获完全成功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378" marR="103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83164">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摩洛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哥里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夫地区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克里姆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多次打败西班牙和法国侵略军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建立里</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夫共和国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378" marR="103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共和国</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被西</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、法殖民军扼杀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378" marR="103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716943686"/>
              </p:ext>
            </p:extLst>
          </p:nvPr>
        </p:nvGraphicFramePr>
        <p:xfrm>
          <a:off x="406573" y="2108554"/>
          <a:ext cx="11377265" cy="2256550"/>
        </p:xfrm>
        <a:graphic>
          <a:graphicData uri="http://schemas.openxmlformats.org/drawingml/2006/table">
            <a:tbl>
              <a:tblPr firstRow="1" firstCol="1" bandRow="1"/>
              <a:tblGrid>
                <a:gridCol w="1224137"/>
                <a:gridCol w="1152128"/>
                <a:gridCol w="3456384"/>
                <a:gridCol w="5544616"/>
              </a:tblGrid>
              <a:tr h="85396">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领导人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斗争概况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70791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埃塞</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俄比亚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1935</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意大利法西斯侵略埃塞俄比亚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埃塞俄比亚人民坚持游击战争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378" marR="103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埃塞俄比亚人民与反法西斯同盟国军队一起</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击败了意大利侵略军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1941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年恢复了国家独立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378" marR="1037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1668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916832"/>
            <a:ext cx="11485848" cy="3346237"/>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非洲独立意识觉醒的特点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领导阶级多样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不仅有资产阶级还有部落酋长、封建王公。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群众基础广泛。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带有反法西斯侵略的性质。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体现了国际援助与合作。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取得了不同程度的胜利。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名师点睛.eps" descr="id:2147492654;FounderCES"/>
          <p:cNvPicPr/>
          <p:nvPr/>
        </p:nvPicPr>
        <p:blipFill>
          <a:blip r:embed="rId2"/>
          <a:stretch>
            <a:fillRect/>
          </a:stretch>
        </p:blipFill>
        <p:spPr>
          <a:xfrm>
            <a:off x="550590" y="2079432"/>
            <a:ext cx="1451610" cy="33909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拉丁美洲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的民族民主革命与改革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拉丁美洲的民族民主革命与改革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013220164"/>
              </p:ext>
            </p:extLst>
          </p:nvPr>
        </p:nvGraphicFramePr>
        <p:xfrm>
          <a:off x="406576" y="1970178"/>
          <a:ext cx="11377263" cy="3291840"/>
        </p:xfrm>
        <a:graphic>
          <a:graphicData uri="http://schemas.openxmlformats.org/drawingml/2006/table">
            <a:tbl>
              <a:tblPr firstRow="1" firstCol="1" bandRow="1"/>
              <a:tblGrid>
                <a:gridCol w="1440158"/>
                <a:gridCol w="5040560"/>
                <a:gridCol w="4896545"/>
              </a:tblGrid>
              <a:tr h="502885">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领导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概况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94025">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阿根廷</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左派</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共产党团结其他社会阶层</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成立人民阵线政府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防止法西斯势力上台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举行了反对外国资本的罢工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筑起街垒与警察战斗智利</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94342">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尼加拉瓜卡德纳斯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桑地诺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被誉为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人民的良心</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美洲自由的标志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卡德纳斯民主改革引领墨西哥走上</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现代化</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把美国侵略者赶出国土</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为目标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展开武装斗争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迫使美军于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年撤出尼加拉瓜墨西哥</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5" name="内容占位符 1"/>
          <p:cNvSpPr txBox="1">
            <a:spLocks/>
          </p:cNvSpPr>
          <p:nvPr/>
        </p:nvSpPr>
        <p:spPr bwMode="auto">
          <a:xfrm>
            <a:off x="362559" y="52510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亚非拉民族民主运动的影响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：沉重打击了帝国主义和殖民主义，动摇了世界殖民体系，成为影响国际秩序的重要因素。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1472</TotalTime>
  <Words>1231</Words>
  <Application>Microsoft Office PowerPoint</Application>
  <PresentationFormat>自定义</PresentationFormat>
  <Paragraphs>101</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2025-10-11T16:22:38Z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